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300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302" r:id="rId34"/>
    <p:sldId id="296" r:id="rId35"/>
    <p:sldId id="303" r:id="rId36"/>
    <p:sldId id="297" r:id="rId37"/>
    <p:sldId id="305" r:id="rId38"/>
    <p:sldId id="304" r:id="rId39"/>
    <p:sldId id="306" r:id="rId40"/>
    <p:sldId id="307" r:id="rId41"/>
  </p:sldIdLst>
  <p:sldSz cx="9144000" cy="5143500" type="screen16x9"/>
  <p:notesSz cx="6858000" cy="9144000"/>
  <p:embeddedFontLst>
    <p:embeddedFont>
      <p:font typeface="Didact Gothic" panose="020B0604020202020204" charset="0"/>
      <p:regular r:id="rId43"/>
    </p:embeddedFont>
    <p:embeddedFont>
      <p:font typeface="Comfortaa" panose="020B0604020202020204" charset="0"/>
      <p:regular r:id="rId44"/>
      <p:bold r:id="rId45"/>
    </p:embeddedFont>
    <p:embeddedFont>
      <p:font typeface="Comfortaa Medium" panose="020B0604020202020204" charset="0"/>
      <p:regular r:id="rId46"/>
      <p:bold r:id="rId47"/>
    </p:embeddedFont>
    <p:embeddedFont>
      <p:font typeface="Concert One" panose="020B060402020202020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fghd54CUOxAxa117XqFL2I+ey2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ncy Salaza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AE906-5533-4AD2-8770-104B7A6F0E36}">
  <a:tblStyle styleId="{EC5AE906-5533-4AD2-8770-104B7A6F0E3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6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0429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67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Imagen de referencia para ejemplificar Sitios Web Responsive. Los usuarios pueden ver el sitio desde cualquier dispositivo.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651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348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37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5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Cuadrícula que nos permite definir cómo queremos que se presenten los elementos de nuestra página web, cómo se van a presentar, qué espacio van a ocupar,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388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083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Podríamos pedir una alineación o estructura de 3 filas y 3 columnas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5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Pero también podríamos pedir algo así.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077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¿Cómo podemos especificarlo? En Bootstrap tenemos clases específicas que podemos asignarles a nuestros elementos HTML, como la grid, o imágenes o cualquier elemento HTML que desees incluir.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209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Row significa ‘fila’ en español, así que, cuando agregamos la clase ‘.row’, estamos diciendo que ese elemento HTML se va a convertir en una fila para Bootstrap.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659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872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 un div le podemos agregar la clase ‘row’, ese div actuará como una fila, y va a tener ciertas propiedades CSS que vienen predeterminadas en Bootstrap.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7257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Ya que tenemos agregada la clase ‘row’, ahora debemos de especificar las columnas. Hay diferentes clases: col-, .col-sm-, .col-md-, col-xl-. Después de los guiones podemos especificar el número de columnas que necesitamos para esos elementos.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018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53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Las abreviaturas son abreviaciones que corresponden a las palabras en inglés. XS significa Extra Small, que en español es Muy Pequeño. Y que se usa cuando el dispositivo o pantalla es muy pequeño.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6408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Las abreviaturas son abreviaciones que corresponden a las palabras en inglés. Va incrementando el tamaño del dispositivo.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2067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Las abreviaturas son abreviaciones que corresponden a las palabras en inglés. Va incrementando el tamaño del dispositivo. Md significa Medium y en español es Mediano.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091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Las abreviaturas son abreviaciones que corresponden a las palabras en inglés. Va incrementando el tamaño del dispositivo. Lg significa Large y en español es Grande.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5312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Las abreviaturas son abreviaciones que corresponden a las palabras en inglés. Va incrementando el tamaño del dispositivo. Xl significa Extra Large y en español es Extra Grande o muy grande.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431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Las abreviaturas son abreviaciones que corresponden a las palabras en inglés. Va incrementando el tamaño del dispositivo. Xxl significa Extra Extra Large y en español es Extra extra Grande o muy muy grande.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8361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Dimensiones de cada una de las abreviaciones. Px significa pixeles y es como nos referimos al tamaño de un elemento en CSS.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dimensión xs aplica cuando el dispositivo es menor a 576px, sm aplica cuando es mayor o igual que 576px, md cuando es mayor o gual a 768px, y así sucesivamente. Estas dimensiones representan el ancho de la ventana en donde estás viendo la página web. En inglés se le conoce como ‘Viewport’.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2474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23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10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813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Bootstrap: Librería de estilos CSS, creada por Twitter, cuya principal característica 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dotar a los sitios web de responsividad.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Página oficial: https://getbootstrap.com/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Bootstrap es un framework el framework CSS más popular utilizado para desarrollar aplicaciones web.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Nos permite realizar una página web responsive de manera muy rápida y eficiente. Para ello, utilizaremos las normas, atajos y componentes que nos da Bootstrap.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Utilizar la metodología de trabajo que nos da Bootstrap es habitualmente una solución más rápida y eficaz que desarrollar nuestra propia metodología.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A las estudiantes les suele resultar más sencilla maquetar una web con Bootstrap que utilizando únicamente código CSS sin utilizar un framework.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3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447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392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Bootstrap es un framework CSS.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145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En CSS tenemos clases, tenemos ids, tenemos selectores. Bootstrap viene ya con muchas clases y otros elementos. Podemos agregar los elementos clase a nuestro archivo HTML.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3454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¿Qué es el concepto de ‘Adaptable’?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3913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925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28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Bootstrap es un framework CSS.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701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4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1430600" y="2149988"/>
            <a:ext cx="4551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" sz="2600" b="0" i="0" u="none" strike="noStrike" cap="none" dirty="0" smtClean="0">
                <a:solidFill>
                  <a:srgbClr val="351C75"/>
                </a:solidFill>
                <a:highlight>
                  <a:srgbClr val="FFD966"/>
                </a:highlight>
                <a:latin typeface="Concert One"/>
                <a:ea typeface="Concert One"/>
                <a:cs typeface="Concert One"/>
                <a:sym typeface="Concert One"/>
              </a:rPr>
              <a:t> </a:t>
            </a:r>
            <a:r>
              <a:rPr lang="es" sz="2600" b="0" i="0" u="none" strike="noStrike" cap="none" dirty="0">
                <a:solidFill>
                  <a:srgbClr val="351C75"/>
                </a:solidFill>
                <a:highlight>
                  <a:srgbClr val="FFD966"/>
                </a:highlight>
                <a:latin typeface="Concert One"/>
                <a:ea typeface="Concert One"/>
                <a:cs typeface="Concert One"/>
                <a:sym typeface="Concert One"/>
              </a:rPr>
              <a:t>INTRODUCCIÓN A BOOTSTRAP</a:t>
            </a:r>
            <a:endParaRPr sz="2600" b="0" i="0" u="none" strike="noStrike" cap="none" dirty="0">
              <a:solidFill>
                <a:srgbClr val="351C75"/>
              </a:solidFill>
              <a:highlight>
                <a:srgbClr val="FFD966"/>
              </a:highlight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3064075" y="4244125"/>
            <a:ext cx="2300100" cy="899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84" name="Google Shape;18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5200" y="4649925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5">
            <a:alphaModFix/>
          </a:blip>
          <a:srcRect l="4854" t="9485" r="5898"/>
          <a:stretch/>
        </p:blipFill>
        <p:spPr>
          <a:xfrm>
            <a:off x="1543050" y="1272600"/>
            <a:ext cx="5524500" cy="33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 txBox="1">
            <a:spLocks noGrp="1"/>
          </p:cNvSpPr>
          <p:nvPr>
            <p:ph type="title"/>
          </p:nvPr>
        </p:nvSpPr>
        <p:spPr>
          <a:xfrm>
            <a:off x="201575" y="17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20">
                <a:solidFill>
                  <a:srgbClr val="9118F5"/>
                </a:solidFill>
                <a:latin typeface="Concert One"/>
                <a:ea typeface="Concert One"/>
                <a:cs typeface="Concert One"/>
                <a:sym typeface="Concert One"/>
              </a:rPr>
              <a:t>BOOTSTRAP</a:t>
            </a:r>
            <a:endParaRPr sz="3120">
              <a:solidFill>
                <a:srgbClr val="9118F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02" name="Google Shape;202;p13"/>
          <p:cNvSpPr txBox="1">
            <a:spLocks noGrp="1"/>
          </p:cNvSpPr>
          <p:nvPr>
            <p:ph type="body" idx="1"/>
          </p:nvPr>
        </p:nvSpPr>
        <p:spPr>
          <a:xfrm>
            <a:off x="676350" y="1134275"/>
            <a:ext cx="369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4800" b="1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Tres pilares de Bootstrap</a:t>
            </a:r>
            <a:endParaRPr sz="4800" b="1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9300" y="4703625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9175" y="1039900"/>
            <a:ext cx="4286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5200" y="4649925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650" y="1813603"/>
            <a:ext cx="2218625" cy="17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4"/>
          <p:cNvSpPr/>
          <p:nvPr/>
        </p:nvSpPr>
        <p:spPr>
          <a:xfrm rot="-6193734">
            <a:off x="3732957" y="661086"/>
            <a:ext cx="423436" cy="1781079"/>
          </a:xfrm>
          <a:prstGeom prst="downArrow">
            <a:avLst>
              <a:gd name="adj1" fmla="val 50000"/>
              <a:gd name="adj2" fmla="val 63360"/>
            </a:avLst>
          </a:prstGeom>
          <a:solidFill>
            <a:schemeClr val="accent4"/>
          </a:solidFill>
          <a:ln w="28575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/>
          <p:nvPr/>
        </p:nvSpPr>
        <p:spPr>
          <a:xfrm rot="-5400000">
            <a:off x="3790472" y="1839715"/>
            <a:ext cx="423600" cy="1715700"/>
          </a:xfrm>
          <a:prstGeom prst="downArrow">
            <a:avLst>
              <a:gd name="adj1" fmla="val 50000"/>
              <a:gd name="adj2" fmla="val 63360"/>
            </a:avLst>
          </a:prstGeom>
          <a:solidFill>
            <a:schemeClr val="accent4"/>
          </a:solidFill>
          <a:ln w="28575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/>
          <p:nvPr/>
        </p:nvSpPr>
        <p:spPr>
          <a:xfrm rot="-4706609">
            <a:off x="3664239" y="2902889"/>
            <a:ext cx="423791" cy="1732526"/>
          </a:xfrm>
          <a:prstGeom prst="downArrow">
            <a:avLst>
              <a:gd name="adj1" fmla="val 50000"/>
              <a:gd name="adj2" fmla="val 63360"/>
            </a:avLst>
          </a:prstGeom>
          <a:solidFill>
            <a:schemeClr val="accent4"/>
          </a:solidFill>
          <a:ln w="28575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4459750" y="923350"/>
            <a:ext cx="2018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Grid</a:t>
            </a:r>
            <a:endParaRPr sz="1400" b="1" i="0" u="none" strike="noStrike" cap="none">
              <a:solidFill>
                <a:srgbClr val="9118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4767275" y="2300188"/>
            <a:ext cx="3890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Componentes</a:t>
            </a:r>
            <a:endParaRPr sz="1400" b="1" i="0" u="none" strike="noStrike" cap="none">
              <a:solidFill>
                <a:srgbClr val="9118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4688350" y="3590350"/>
            <a:ext cx="2018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Íconos</a:t>
            </a:r>
            <a:endParaRPr sz="1400" b="1" i="0" u="none" strike="noStrike" cap="none">
              <a:solidFill>
                <a:srgbClr val="9118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1439700" y="2002200"/>
            <a:ext cx="2272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lang="es" sz="62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GRID</a:t>
            </a:r>
            <a:endParaRPr sz="3700" b="1" i="0" u="none" strike="noStrike" cap="none">
              <a:solidFill>
                <a:srgbClr val="9118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8400" y="167600"/>
            <a:ext cx="1349025" cy="10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Grid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Cuadrícula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/>
          <p:nvPr/>
        </p:nvSpPr>
        <p:spPr>
          <a:xfrm>
            <a:off x="1101050" y="2265025"/>
            <a:ext cx="6606300" cy="20322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s" sz="3100" b="0" i="0" u="none" strike="noStrike" cap="non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Conjunto de contenedores, filas y columnas que definen cómo se va a presentar y a alinear el contenido.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1101050" y="1332213"/>
            <a:ext cx="6752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Grid de Bootstrap</a:t>
            </a:r>
            <a:endParaRPr sz="1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5200" y="4649925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8"/>
          <p:cNvSpPr/>
          <p:nvPr/>
        </p:nvSpPr>
        <p:spPr>
          <a:xfrm>
            <a:off x="629175" y="1211175"/>
            <a:ext cx="2422200" cy="880800"/>
          </a:xfrm>
          <a:prstGeom prst="rect">
            <a:avLst/>
          </a:prstGeom>
          <a:solidFill>
            <a:srgbClr val="911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3439850" y="1211175"/>
            <a:ext cx="2422200" cy="880800"/>
          </a:xfrm>
          <a:prstGeom prst="rect">
            <a:avLst/>
          </a:prstGeom>
          <a:solidFill>
            <a:srgbClr val="911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6250525" y="1211175"/>
            <a:ext cx="2422200" cy="880800"/>
          </a:xfrm>
          <a:prstGeom prst="rect">
            <a:avLst/>
          </a:prstGeom>
          <a:solidFill>
            <a:srgbClr val="911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629175" y="2285425"/>
            <a:ext cx="2422200" cy="8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3439850" y="2285425"/>
            <a:ext cx="2422200" cy="8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6250525" y="2285425"/>
            <a:ext cx="2422200" cy="8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629175" y="3359675"/>
            <a:ext cx="2422200" cy="8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3439850" y="3359675"/>
            <a:ext cx="2422200" cy="8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6250525" y="3359675"/>
            <a:ext cx="2422200" cy="8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6766" y="166800"/>
            <a:ext cx="929684" cy="7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72" name="Google Shape;27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5200" y="4649925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9"/>
          <p:cNvSpPr/>
          <p:nvPr/>
        </p:nvSpPr>
        <p:spPr>
          <a:xfrm>
            <a:off x="629175" y="1211175"/>
            <a:ext cx="5232900" cy="880800"/>
          </a:xfrm>
          <a:prstGeom prst="rect">
            <a:avLst/>
          </a:prstGeom>
          <a:solidFill>
            <a:srgbClr val="911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6250525" y="1211175"/>
            <a:ext cx="2422200" cy="880800"/>
          </a:xfrm>
          <a:prstGeom prst="rect">
            <a:avLst/>
          </a:prstGeom>
          <a:solidFill>
            <a:srgbClr val="9118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/>
          <p:nvPr/>
        </p:nvSpPr>
        <p:spPr>
          <a:xfrm>
            <a:off x="629175" y="2285425"/>
            <a:ext cx="2422200" cy="8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3439825" y="2285425"/>
            <a:ext cx="5232900" cy="8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629175" y="3359675"/>
            <a:ext cx="5232900" cy="8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6250525" y="3359675"/>
            <a:ext cx="2422200" cy="88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6766" y="166800"/>
            <a:ext cx="929684" cy="7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 txBox="1"/>
          <p:nvPr/>
        </p:nvSpPr>
        <p:spPr>
          <a:xfrm>
            <a:off x="1195650" y="247388"/>
            <a:ext cx="6752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s" sz="31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Clases para la </a:t>
            </a:r>
            <a:r>
              <a:rPr lang="es" sz="3100" b="1" i="1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grid</a:t>
            </a:r>
            <a:endParaRPr sz="600" b="0" i="1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6"/>
          <p:cNvSpPr txBox="1"/>
          <p:nvPr/>
        </p:nvSpPr>
        <p:spPr>
          <a:xfrm>
            <a:off x="996525" y="1116425"/>
            <a:ext cx="35754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"/>
              <a:buChar char="●"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.row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"/>
              <a:buChar char="●"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col-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"/>
              <a:buChar char="●"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.col-sm-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4735225" y="1147875"/>
            <a:ext cx="35754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"/>
              <a:buChar char="●"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.col-md-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"/>
              <a:buChar char="●"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col-lg-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"/>
              <a:buChar char="●"/>
            </a:pP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.col-xl-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7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Fila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7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201575" y="17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120">
                <a:solidFill>
                  <a:srgbClr val="9118F5"/>
                </a:solidFill>
                <a:latin typeface="Concert One"/>
                <a:ea typeface="Concert One"/>
                <a:cs typeface="Concert One"/>
                <a:sym typeface="Concert One"/>
              </a:rPr>
              <a:t>BOOTSTRAP</a:t>
            </a:r>
            <a:endParaRPr sz="3120">
              <a:solidFill>
                <a:srgbClr val="9118F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676350" y="1134275"/>
            <a:ext cx="369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3000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Bootstrap es un </a:t>
            </a:r>
            <a:r>
              <a:rPr lang="es" sz="3000" b="1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Framework CSS</a:t>
            </a:r>
            <a:r>
              <a:rPr lang="es" sz="3000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para desarrollar sitios web adaptables (responsivos).</a:t>
            </a:r>
            <a:endParaRPr sz="3000">
              <a:solidFill>
                <a:srgbClr val="9118F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9300" y="4703625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9175" y="1039900"/>
            <a:ext cx="4286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45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43350" y="1674088"/>
            <a:ext cx="54483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9"/>
          <p:cNvSpPr txBox="1"/>
          <p:nvPr/>
        </p:nvSpPr>
        <p:spPr>
          <a:xfrm>
            <a:off x="1195650" y="247388"/>
            <a:ext cx="6752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s" sz="3100" b="1" i="0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Clases para la </a:t>
            </a:r>
            <a:r>
              <a:rPr lang="es" sz="3100" b="1" i="1" u="none" strike="noStrike" cap="none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rPr>
              <a:t>grid</a:t>
            </a:r>
            <a:endParaRPr sz="600" b="0" i="1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9"/>
          <p:cNvSpPr txBox="1"/>
          <p:nvPr/>
        </p:nvSpPr>
        <p:spPr>
          <a:xfrm>
            <a:off x="996525" y="1116425"/>
            <a:ext cx="35754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 Medium"/>
              <a:buChar char="●"/>
            </a:pPr>
            <a:r>
              <a:rPr lang="es" sz="3900" b="0" i="0" u="none" strike="noStrike" cap="none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.row</a:t>
            </a:r>
            <a:endParaRPr sz="3900" b="0" i="0" u="none" strike="noStrike" cap="none">
              <a:solidFill>
                <a:srgbClr val="9118F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 Medium"/>
              <a:buChar char="●"/>
            </a:pPr>
            <a:r>
              <a:rPr lang="es" sz="3900" b="0" i="0" u="none" strike="noStrike" cap="none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col-</a:t>
            </a:r>
            <a:endParaRPr sz="3900" b="0" i="0" u="none" strike="noStrike" cap="none">
              <a:solidFill>
                <a:srgbClr val="9118F5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 Medium"/>
              <a:buChar char="●"/>
            </a:pPr>
            <a:r>
              <a:rPr lang="es" sz="3900" b="0" i="0" u="none" strike="noStrike" cap="none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.col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es" sz="3900" b="1" i="0" u="sng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sm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>
            <a:off x="4735225" y="1147875"/>
            <a:ext cx="35754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 Medium"/>
              <a:buChar char="●"/>
            </a:pPr>
            <a:r>
              <a:rPr lang="es" sz="3900" b="0" i="0" u="none" strike="noStrike" cap="none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.col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es" sz="3900" b="1" i="0" u="sng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md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 Medium"/>
              <a:buChar char="●"/>
            </a:pPr>
            <a:r>
              <a:rPr lang="es" sz="3900" b="0" i="0" u="none" strike="noStrike" cap="none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col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es" sz="3900" b="1" i="0" u="sng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lg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118F5"/>
              </a:buClr>
              <a:buSzPts val="3900"/>
              <a:buFont typeface="Comfortaa Medium"/>
              <a:buChar char="●"/>
            </a:pPr>
            <a:r>
              <a:rPr lang="es" sz="3900" b="0" i="0" u="none" strike="noStrike" cap="none">
                <a:solidFill>
                  <a:srgbClr val="9118F5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.col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es" sz="3900" b="1" i="0" u="sng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xl</a:t>
            </a:r>
            <a:r>
              <a:rPr lang="es" sz="3900" b="1" i="0" u="none" strike="noStrike" cap="none">
                <a:solidFill>
                  <a:srgbClr val="9118F5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endParaRPr sz="3900" b="1" i="0" u="none" strike="noStrike" cap="none">
              <a:solidFill>
                <a:srgbClr val="9118F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0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Column (col)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0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Columna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Extra Small (xs)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Muy Pequeño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2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Small (sm)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Pequeño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3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Medium (md)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Mediano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4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Large (lg)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4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Grande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Extra Large (xl)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Extra Grande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5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6"/>
          <p:cNvSpPr/>
          <p:nvPr/>
        </p:nvSpPr>
        <p:spPr>
          <a:xfrm>
            <a:off x="1730225" y="1564950"/>
            <a:ext cx="56469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Extra extra large (xxl)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1730225" y="3290275"/>
            <a:ext cx="56469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Muy muy grande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7"/>
          <p:cNvSpPr txBox="1"/>
          <p:nvPr/>
        </p:nvSpPr>
        <p:spPr>
          <a:xfrm>
            <a:off x="975225" y="2179750"/>
            <a:ext cx="6952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" sz="2100" b="1" i="0" u="none" strike="noStrike" cap="none" dirty="0" smtClean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s" sz="2100" b="1" i="0" u="none" strike="noStrike" cap="none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sm            md            lg            xl            xxl</a:t>
            </a:r>
            <a:endParaRPr sz="3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7"/>
          <p:cNvSpPr txBox="1"/>
          <p:nvPr/>
        </p:nvSpPr>
        <p:spPr>
          <a:xfrm>
            <a:off x="854400" y="2541125"/>
            <a:ext cx="7282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1" i="0" u="none" strike="noStrike" cap="none" dirty="0" smtClean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   </a:t>
            </a:r>
            <a:r>
              <a:rPr lang="es" sz="1500" b="1" i="0" u="none" strike="noStrike" cap="none" dirty="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≥576px            ≥768px            ≥992px          ≥1200px       ≥1400px</a:t>
            </a:r>
            <a:endParaRPr sz="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7"/>
          <p:cNvSpPr/>
          <p:nvPr/>
        </p:nvSpPr>
        <p:spPr>
          <a:xfrm>
            <a:off x="5741961" y="3229153"/>
            <a:ext cx="1635900" cy="907500"/>
          </a:xfrm>
          <a:prstGeom prst="wedgeRectCallout">
            <a:avLst>
              <a:gd name="adj1" fmla="val -37501"/>
              <a:gd name="adj2" fmla="val -91598"/>
            </a:avLst>
          </a:prstGeom>
          <a:solidFill>
            <a:srgbClr val="9118F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px = pixeles</a:t>
            </a:r>
            <a:endParaRPr sz="1800" b="0" i="0" u="none" strike="noStrike" cap="non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7875" y="4416125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563400" y="9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20">
                <a:solidFill>
                  <a:srgbClr val="9118F5"/>
                </a:solidFill>
                <a:latin typeface="Concert One"/>
                <a:ea typeface="Concert One"/>
                <a:cs typeface="Concert One"/>
                <a:sym typeface="Concert One"/>
              </a:rPr>
              <a:t>FRAMEWORK</a:t>
            </a:r>
            <a:endParaRPr sz="3520">
              <a:solidFill>
                <a:srgbClr val="9118F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"/>
          </p:nvPr>
        </p:nvSpPr>
        <p:spPr>
          <a:xfrm>
            <a:off x="4168300" y="966725"/>
            <a:ext cx="3932400" cy="3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2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 Framework es una estructura (base) que puedes usar para desarrollar tu aplicación o sitio web de forma más rápida y eficiente.</a:t>
            </a:r>
            <a:endParaRPr sz="2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 txBox="1"/>
          <p:nvPr/>
        </p:nvSpPr>
        <p:spPr>
          <a:xfrm>
            <a:off x="-319925" y="1595775"/>
            <a:ext cx="54162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" sz="4100" b="1" i="0" u="none" strike="noStrike" cap="none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BREAKPOINTS</a:t>
            </a:r>
            <a:endParaRPr sz="4100" b="1" i="0" u="none" strike="noStrike" cap="none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" sz="4100" b="1" i="0" u="none" strike="noStrike" cap="none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EN </a:t>
            </a:r>
            <a:endParaRPr sz="4100" b="1" i="0" u="none" strike="noStrike" cap="none">
              <a:solidFill>
                <a:srgbClr val="FF99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s" sz="4100" b="1" i="0" u="none" strike="noStrike" cap="none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BOOTSTRAP</a:t>
            </a:r>
            <a:endParaRPr sz="1600" b="1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8400" y="167600"/>
            <a:ext cx="1349025" cy="10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2441375" y="263300"/>
            <a:ext cx="424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solidFill>
                  <a:srgbClr val="FFD966"/>
                </a:solidFill>
                <a:latin typeface="Concert One"/>
                <a:ea typeface="Concert One"/>
                <a:cs typeface="Concert One"/>
                <a:sym typeface="Concert One"/>
              </a:rPr>
              <a:t>INSTALACIÓN DE BOOTSTRAP</a:t>
            </a:r>
            <a:endParaRPr b="1">
              <a:solidFill>
                <a:srgbClr val="FFD966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512" name="Google Shape;512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6075" y="93350"/>
            <a:ext cx="1197150" cy="3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0"/>
          <p:cNvSpPr txBox="1"/>
          <p:nvPr/>
        </p:nvSpPr>
        <p:spPr>
          <a:xfrm>
            <a:off x="532625" y="1459975"/>
            <a:ext cx="8520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i="0" u="none" strike="noStrike" cap="none" dirty="0">
                <a:solidFill>
                  <a:srgbClr val="666666"/>
                </a:solidFill>
                <a:latin typeface="Didact Gothic"/>
                <a:ea typeface="Didact Gothic"/>
                <a:cs typeface="Didact Gothic"/>
                <a:sym typeface="Didact Gothic"/>
              </a:rPr>
              <a:t>1. Vamos a https://getbootstrap.com/ → Get Started</a:t>
            </a:r>
            <a:endParaRPr sz="1800" b="1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i="0" u="none" strike="noStrike" cap="none" dirty="0">
                <a:solidFill>
                  <a:srgbClr val="666666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Cargamos la hoja de estilos en el &lt;head&gt;:</a:t>
            </a:r>
            <a:endParaRPr sz="1800" b="1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0" i="0" u="none" strike="noStrike" cap="none" dirty="0">
                <a:solidFill>
                  <a:srgbClr val="666666"/>
                </a:solidFill>
                <a:latin typeface="Didact Gothic"/>
                <a:ea typeface="Didact Gothic"/>
                <a:cs typeface="Didact Gothic"/>
                <a:sym typeface="Didact Gothic"/>
              </a:rPr>
              <a:t>&lt;link href="https://cdn.jsdelivr.net/npm/bootstrap@5.2.2/dist/css/bootstrap.min.css" rel="stylesheet"&gt;</a:t>
            </a:r>
            <a:endParaRPr sz="1500" b="0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 i="0" u="none" strike="noStrike" cap="none" dirty="0">
                <a:solidFill>
                  <a:srgbClr val="666666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Cargamos el Javascript justo antes del cierre del &lt;/body&gt;:</a:t>
            </a:r>
            <a:endParaRPr sz="1800" b="1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b="0" i="0" u="none" strike="noStrike" cap="none" dirty="0">
                <a:solidFill>
                  <a:srgbClr val="666666"/>
                </a:solidFill>
                <a:latin typeface="Didact Gothic"/>
                <a:ea typeface="Didact Gothic"/>
                <a:cs typeface="Didact Gothic"/>
                <a:sym typeface="Didact Gothic"/>
              </a:rPr>
              <a:t>&lt;script src="https://cdn.jsdelivr.net/npm/bootstrap@5.2.2/dist/js/bootstrap.bundle.min.js"&gt;&lt;/script&gt;</a:t>
            </a:r>
            <a:endParaRPr sz="1500" b="0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66666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9300" y="4703625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4764" b="5096"/>
          <a:stretch/>
        </p:blipFill>
        <p:spPr>
          <a:xfrm>
            <a:off x="0" y="123290"/>
            <a:ext cx="9144000" cy="4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19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9300" y="4703625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 txBox="1">
            <a:spLocks noGrp="1"/>
          </p:cNvSpPr>
          <p:nvPr>
            <p:ph type="title"/>
          </p:nvPr>
        </p:nvSpPr>
        <p:spPr>
          <a:xfrm>
            <a:off x="149900" y="2356200"/>
            <a:ext cx="480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320">
                <a:solidFill>
                  <a:srgbClr val="9118F5"/>
                </a:solidFill>
                <a:latin typeface="Concert One"/>
                <a:ea typeface="Concert One"/>
                <a:cs typeface="Concert One"/>
                <a:sym typeface="Concert One"/>
              </a:rPr>
              <a:t>Nav Bar</a:t>
            </a:r>
            <a:endParaRPr sz="5320">
              <a:solidFill>
                <a:srgbClr val="9118F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521" name="Google Shape;52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8044" y="0"/>
            <a:ext cx="605596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1"/>
          <p:cNvSpPr/>
          <p:nvPr/>
        </p:nvSpPr>
        <p:spPr>
          <a:xfrm>
            <a:off x="4732600" y="3811800"/>
            <a:ext cx="963600" cy="535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41"/>
          <p:cNvCxnSpPr/>
          <p:nvPr/>
        </p:nvCxnSpPr>
        <p:spPr>
          <a:xfrm>
            <a:off x="2698225" y="3147925"/>
            <a:ext cx="1863000" cy="5997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5365" b="5096"/>
          <a:stretch/>
        </p:blipFill>
        <p:spPr>
          <a:xfrm>
            <a:off x="0" y="113016"/>
            <a:ext cx="9144000" cy="47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85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9300" y="4703625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2"/>
          <p:cNvSpPr txBox="1">
            <a:spLocks noGrp="1"/>
          </p:cNvSpPr>
          <p:nvPr>
            <p:ph type="title"/>
          </p:nvPr>
        </p:nvSpPr>
        <p:spPr>
          <a:xfrm>
            <a:off x="149900" y="2356200"/>
            <a:ext cx="480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320">
                <a:solidFill>
                  <a:srgbClr val="9118F5"/>
                </a:solidFill>
                <a:latin typeface="Concert One"/>
                <a:ea typeface="Concert One"/>
                <a:cs typeface="Concert One"/>
                <a:sym typeface="Concert One"/>
              </a:rPr>
              <a:t>Forms</a:t>
            </a:r>
            <a:endParaRPr sz="5320">
              <a:solidFill>
                <a:srgbClr val="9118F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531" name="Google Shape;53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55557" y="0"/>
            <a:ext cx="65884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/>
          <p:nvPr/>
        </p:nvSpPr>
        <p:spPr>
          <a:xfrm>
            <a:off x="2555550" y="642450"/>
            <a:ext cx="963600" cy="535500"/>
          </a:xfrm>
          <a:prstGeom prst="ellipse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42"/>
          <p:cNvCxnSpPr/>
          <p:nvPr/>
        </p:nvCxnSpPr>
        <p:spPr>
          <a:xfrm rot="10800000" flipH="1">
            <a:off x="2098650" y="1520550"/>
            <a:ext cx="578100" cy="12204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764" b="5896"/>
          <a:stretch/>
        </p:blipFill>
        <p:spPr>
          <a:xfrm>
            <a:off x="0" y="82193"/>
            <a:ext cx="9144000" cy="475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00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7;p13"/>
          <p:cNvSpPr txBox="1"/>
          <p:nvPr/>
        </p:nvSpPr>
        <p:spPr>
          <a:xfrm>
            <a:off x="1430600" y="2149988"/>
            <a:ext cx="45510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dirty="0" smtClean="0">
                <a:solidFill>
                  <a:srgbClr val="351C75"/>
                </a:solidFill>
                <a:highlight>
                  <a:srgbClr val="FFD966"/>
                </a:highlight>
                <a:latin typeface="Concert One"/>
                <a:ea typeface="Concert One"/>
                <a:cs typeface="Concert One"/>
                <a:sym typeface="Concert One"/>
              </a:rPr>
              <a:t> </a:t>
            </a:r>
            <a:r>
              <a:rPr lang="es" sz="2600" dirty="0">
                <a:solidFill>
                  <a:srgbClr val="351C75"/>
                </a:solidFill>
                <a:highlight>
                  <a:srgbClr val="FFD966"/>
                </a:highlight>
                <a:latin typeface="Concert One"/>
                <a:ea typeface="Concert One"/>
                <a:cs typeface="Concert One"/>
                <a:sym typeface="Concert One"/>
              </a:rPr>
              <a:t>CREACIÓN DE PORTAFOLIO RESPONSIVE CON BOOTSTRAP Y ANIMACIÓN CON JAVASCRIPT </a:t>
            </a:r>
            <a:endParaRPr sz="2600" dirty="0">
              <a:solidFill>
                <a:srgbClr val="351C75"/>
              </a:solidFill>
              <a:highlight>
                <a:srgbClr val="FFD966"/>
              </a:highlight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  <p:extLst>
      <p:ext uri="{BB962C8B-B14F-4D97-AF65-F5344CB8AC3E}">
        <p14:creationId xmlns:p14="http://schemas.microsoft.com/office/powerpoint/2010/main" val="1634946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4889"/>
          <a:stretch/>
        </p:blipFill>
        <p:spPr>
          <a:xfrm>
            <a:off x="0" y="1254"/>
            <a:ext cx="9144000" cy="51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1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1966175" y="822525"/>
            <a:ext cx="481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120">
                <a:solidFill>
                  <a:srgbClr val="9118F5"/>
                </a:solidFill>
                <a:highlight>
                  <a:schemeClr val="accent4"/>
                </a:highlight>
                <a:latin typeface="Concert One"/>
                <a:ea typeface="Concert One"/>
                <a:cs typeface="Concert One"/>
                <a:sym typeface="Concert One"/>
              </a:rPr>
              <a:t>BOOTSTRAP</a:t>
            </a:r>
            <a:endParaRPr sz="4120">
              <a:solidFill>
                <a:srgbClr val="9118F5"/>
              </a:solidFill>
              <a:highlight>
                <a:schemeClr val="accent4"/>
              </a:highlight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2390850" y="3413250"/>
            <a:ext cx="43887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39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Framework CSS</a:t>
            </a:r>
            <a:endParaRPr sz="39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824600" y="3082950"/>
            <a:ext cx="5363700" cy="15099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4168275" y="1761700"/>
            <a:ext cx="566400" cy="1256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28575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56971" y="2673976"/>
            <a:ext cx="1178625" cy="166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5089"/>
          <a:stretch/>
        </p:blipFill>
        <p:spPr>
          <a:xfrm>
            <a:off x="0" y="1255"/>
            <a:ext cx="9144000" cy="50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3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563400" y="9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20">
                <a:solidFill>
                  <a:srgbClr val="9118F5"/>
                </a:solidFill>
                <a:latin typeface="Concert One"/>
                <a:ea typeface="Concert One"/>
                <a:cs typeface="Concert One"/>
                <a:sym typeface="Concert One"/>
              </a:rPr>
              <a:t>FRAMEWORK CSS</a:t>
            </a:r>
            <a:endParaRPr sz="3520">
              <a:solidFill>
                <a:srgbClr val="9118F5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4105375" y="1253675"/>
            <a:ext cx="45615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2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Un Framework CSS es un</a:t>
            </a:r>
            <a:r>
              <a:rPr lang="es" sz="2600" b="1" u="sng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Conjunto de Clases</a:t>
            </a:r>
            <a:r>
              <a:rPr lang="es" sz="26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que nos permiten personalizar el estilo de los elementos HTML de nuestro sitio web.</a:t>
            </a:r>
            <a:endParaRPr sz="26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/>
          <p:nvPr/>
        </p:nvSpPr>
        <p:spPr>
          <a:xfrm>
            <a:off x="1890150" y="1950425"/>
            <a:ext cx="5363700" cy="15099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¿Adaptable?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/>
          <p:nvPr/>
        </p:nvSpPr>
        <p:spPr>
          <a:xfrm>
            <a:off x="2512800" y="1564950"/>
            <a:ext cx="4118400" cy="10068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“Responsivo”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2580375" y="3290275"/>
            <a:ext cx="4118400" cy="10068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“Responsive”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199575" y="7798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Español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199575" y="2571750"/>
            <a:ext cx="3748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Inglés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/>
          <p:nvPr/>
        </p:nvSpPr>
        <p:spPr>
          <a:xfrm>
            <a:off x="1101050" y="2265025"/>
            <a:ext cx="6606300" cy="2032200"/>
          </a:xfrm>
          <a:prstGeom prst="rect">
            <a:avLst/>
          </a:prstGeom>
          <a:noFill/>
          <a:ln w="76200" cap="flat" cmpd="sng">
            <a:solidFill>
              <a:srgbClr val="9118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s" sz="3100" b="0" i="0" u="none" strike="noStrike" cap="non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Que se </a:t>
            </a:r>
            <a:r>
              <a:rPr lang="es" sz="31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adapta</a:t>
            </a:r>
            <a:r>
              <a:rPr lang="es" sz="3100" b="0" i="0" u="none" strike="noStrike" cap="none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a distintos dispositivos con base en su tamaño y orientación (en desarrollo web).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1027850" y="1332200"/>
            <a:ext cx="67527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es" sz="39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Adaptable (“Responsivo”)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7375" y="276897"/>
            <a:ext cx="113897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175" y="4667250"/>
            <a:ext cx="1516126" cy="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996" y="57785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Diseño </a:t>
            </a:r>
            <a:r>
              <a:rPr lang="es-MX" b="1" dirty="0" err="1"/>
              <a:t>responsive</a:t>
            </a:r>
            <a:r>
              <a:rPr lang="es-MX" b="1" dirty="0"/>
              <a:t/>
            </a:r>
            <a:br>
              <a:rPr lang="es-MX" b="1" dirty="0"/>
            </a:b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23896" cy="3469500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s-MX" dirty="0" smtClean="0"/>
              <a:t>Una </a:t>
            </a:r>
            <a:r>
              <a:rPr lang="es-MX" dirty="0"/>
              <a:t>de las características principales de </a:t>
            </a:r>
            <a:r>
              <a:rPr lang="es-MX" dirty="0" err="1"/>
              <a:t>Bootstrap</a:t>
            </a:r>
            <a:r>
              <a:rPr lang="es-MX" dirty="0"/>
              <a:t> es permitir que la adaptación de la página se realice según el tipo de dispositivo utilizado. Para garantizar la </a:t>
            </a:r>
            <a:r>
              <a:rPr lang="es-MX" dirty="0" err="1"/>
              <a:t>responsividad</a:t>
            </a:r>
            <a:r>
              <a:rPr lang="es-MX" dirty="0"/>
              <a:t>, el </a:t>
            </a:r>
            <a:r>
              <a:rPr lang="es-MX" dirty="0" err="1"/>
              <a:t>framework</a:t>
            </a:r>
            <a:r>
              <a:rPr lang="es-MX" dirty="0"/>
              <a:t> funciona con</a:t>
            </a:r>
            <a:r>
              <a:rPr lang="es-MX" dirty="0" smtClean="0"/>
              <a:t>:</a:t>
            </a:r>
          </a:p>
          <a:p>
            <a:pPr marL="114300" indent="0">
              <a:buNone/>
            </a:pPr>
            <a:endParaRPr lang="es-MX" dirty="0"/>
          </a:p>
          <a:p>
            <a:r>
              <a:rPr lang="es-MX" dirty="0"/>
              <a:t>la estilización del elemento &lt;div&gt;;</a:t>
            </a:r>
          </a:p>
          <a:p>
            <a:r>
              <a:rPr lang="es-MX" dirty="0"/>
              <a:t>el uso del </a:t>
            </a:r>
            <a:r>
              <a:rPr lang="es-MX" dirty="0" err="1"/>
              <a:t>class</a:t>
            </a:r>
            <a:r>
              <a:rPr lang="es-MX" dirty="0"/>
              <a:t> </a:t>
            </a:r>
            <a:r>
              <a:rPr lang="es-MX" dirty="0" err="1"/>
              <a:t>container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pPr marL="114300" indent="0">
              <a:buNone/>
            </a:pPr>
            <a:r>
              <a:rPr lang="es-MX" dirty="0" smtClean="0"/>
              <a:t>El </a:t>
            </a:r>
            <a:r>
              <a:rPr lang="es-MX" dirty="0"/>
              <a:t>elemento &lt;div&gt;, funciona para crear una serie de notas, similar a una tabla, capaz de estructurar la página de forma adaptable.</a:t>
            </a:r>
          </a:p>
          <a:p>
            <a:endParaRPr lang="es-MX" dirty="0" smtClean="0"/>
          </a:p>
          <a:p>
            <a:pPr marL="114300" indent="0">
              <a:buNone/>
            </a:pPr>
            <a:r>
              <a:rPr lang="es-MX" dirty="0" smtClean="0"/>
              <a:t>El </a:t>
            </a:r>
            <a:r>
              <a:rPr lang="es-MX" dirty="0"/>
              <a:t>elemento &lt;div&gt; es más flexible, ya que permite definir y cambiar el tamaño de la longitud fácilmente. </a:t>
            </a:r>
          </a:p>
          <a:p>
            <a:pPr marL="114300" indent="0">
              <a:buNone/>
            </a:pPr>
            <a:endParaRPr lang="es-MX" dirty="0" smtClean="0"/>
          </a:p>
          <a:p>
            <a:pPr marL="114300" indent="0">
              <a:buNone/>
            </a:pPr>
            <a:r>
              <a:rPr lang="es-MX" dirty="0" err="1" smtClean="0"/>
              <a:t>Bootstrap</a:t>
            </a:r>
            <a:r>
              <a:rPr lang="es-MX" dirty="0" smtClean="0"/>
              <a:t> </a:t>
            </a:r>
            <a:r>
              <a:rPr lang="es-MX" dirty="0"/>
              <a:t>le ha asignado al elemento &lt;div&gt; una característica de </a:t>
            </a:r>
            <a:r>
              <a:rPr lang="es-MX" dirty="0" err="1"/>
              <a:t>class</a:t>
            </a:r>
            <a:r>
              <a:rPr lang="es-MX" dirty="0"/>
              <a:t> </a:t>
            </a:r>
            <a:r>
              <a:rPr lang="es-MX" dirty="0" err="1"/>
              <a:t>container</a:t>
            </a:r>
            <a:r>
              <a:rPr lang="es-MX" dirty="0"/>
              <a:t>, que funciona para determinar las dimensiones apropiadas para los elementos insertados en ese espacio.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51303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1103</Words>
  <Application>Microsoft Office PowerPoint</Application>
  <PresentationFormat>Presentación en pantalla (16:9)</PresentationFormat>
  <Paragraphs>133</Paragraphs>
  <Slides>40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Didact Gothic</vt:lpstr>
      <vt:lpstr>Arial</vt:lpstr>
      <vt:lpstr>Comfortaa</vt:lpstr>
      <vt:lpstr>Comfortaa Medium</vt:lpstr>
      <vt:lpstr>Concert One</vt:lpstr>
      <vt:lpstr>Simple Light</vt:lpstr>
      <vt:lpstr>Presentación de PowerPoint</vt:lpstr>
      <vt:lpstr>BOOTSTRAP</vt:lpstr>
      <vt:lpstr>FRAMEWORK</vt:lpstr>
      <vt:lpstr>BOOTSTRAP</vt:lpstr>
      <vt:lpstr>FRAMEWORK CSS</vt:lpstr>
      <vt:lpstr>Presentación de PowerPoint</vt:lpstr>
      <vt:lpstr>Presentación de PowerPoint</vt:lpstr>
      <vt:lpstr>Presentación de PowerPoint</vt:lpstr>
      <vt:lpstr>Diseño responsive </vt:lpstr>
      <vt:lpstr>Presentación de PowerPoint</vt:lpstr>
      <vt:lpstr>BOOTSTRAP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INSTALACIÓN DE BOOTSTRAP</vt:lpstr>
      <vt:lpstr>Presentación de PowerPoint</vt:lpstr>
      <vt:lpstr>Presentación de PowerPoint</vt:lpstr>
      <vt:lpstr>Nav Bar</vt:lpstr>
      <vt:lpstr>Presentación de PowerPoint</vt:lpstr>
      <vt:lpstr>Forms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Recursos Financieros</dc:creator>
  <cp:lastModifiedBy>Departamento de Recursos Financieros</cp:lastModifiedBy>
  <cp:revision>10</cp:revision>
  <dcterms:modified xsi:type="dcterms:W3CDTF">2023-04-22T15:26:36Z</dcterms:modified>
</cp:coreProperties>
</file>